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2" r:id="rId2"/>
    <p:sldId id="333" r:id="rId3"/>
    <p:sldId id="334" r:id="rId4"/>
    <p:sldId id="335" r:id="rId5"/>
    <p:sldId id="484" r:id="rId6"/>
    <p:sldId id="337" r:id="rId7"/>
    <p:sldId id="338" r:id="rId8"/>
    <p:sldId id="485" r:id="rId9"/>
    <p:sldId id="340" r:id="rId10"/>
    <p:sldId id="394" r:id="rId11"/>
    <p:sldId id="487" r:id="rId12"/>
    <p:sldId id="488" r:id="rId13"/>
    <p:sldId id="397" r:id="rId14"/>
    <p:sldId id="341" r:id="rId15"/>
    <p:sldId id="342" r:id="rId16"/>
    <p:sldId id="398" r:id="rId17"/>
    <p:sldId id="399" r:id="rId18"/>
    <p:sldId id="405" r:id="rId19"/>
    <p:sldId id="374" r:id="rId20"/>
    <p:sldId id="348" r:id="rId21"/>
    <p:sldId id="490" r:id="rId22"/>
    <p:sldId id="350" r:id="rId23"/>
    <p:sldId id="491" r:id="rId24"/>
    <p:sldId id="354" r:id="rId25"/>
    <p:sldId id="492" r:id="rId26"/>
    <p:sldId id="376" r:id="rId27"/>
    <p:sldId id="406" r:id="rId28"/>
    <p:sldId id="407" r:id="rId29"/>
    <p:sldId id="408" r:id="rId30"/>
    <p:sldId id="377" r:id="rId31"/>
    <p:sldId id="400" r:id="rId32"/>
    <p:sldId id="391" r:id="rId33"/>
    <p:sldId id="401" r:id="rId34"/>
    <p:sldId id="343" r:id="rId35"/>
    <p:sldId id="346" r:id="rId36"/>
    <p:sldId id="403" r:id="rId37"/>
    <p:sldId id="402" r:id="rId38"/>
    <p:sldId id="344" r:id="rId39"/>
    <p:sldId id="345" r:id="rId40"/>
    <p:sldId id="381" r:id="rId41"/>
    <p:sldId id="382" r:id="rId42"/>
    <p:sldId id="383" r:id="rId43"/>
    <p:sldId id="384" r:id="rId44"/>
    <p:sldId id="385" r:id="rId45"/>
    <p:sldId id="386" r:id="rId46"/>
    <p:sldId id="388" r:id="rId47"/>
    <p:sldId id="393" r:id="rId48"/>
    <p:sldId id="404" r:id="rId49"/>
    <p:sldId id="390" r:id="rId50"/>
    <p:sldId id="396" r:id="rId51"/>
    <p:sldId id="486" r:id="rId5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37" autoAdjust="0"/>
    <p:restoredTop sz="86449" autoAdjust="0"/>
  </p:normalViewPr>
  <p:slideViewPr>
    <p:cSldViewPr snapToGrid="0">
      <p:cViewPr varScale="1">
        <p:scale>
          <a:sx n="76" d="100"/>
          <a:sy n="76" d="100"/>
        </p:scale>
        <p:origin x="989" y="43"/>
      </p:cViewPr>
      <p:guideLst>
        <p:guide orient="horz" pos="816"/>
        <p:guide pos="440"/>
      </p:guideLst>
    </p:cSldViewPr>
  </p:slideViewPr>
  <p:outlineViewPr>
    <p:cViewPr>
      <p:scale>
        <a:sx n="33" d="100"/>
        <a:sy n="33" d="100"/>
      </p:scale>
      <p:origin x="0" y="-91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8260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51424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43B7835A-6117-4D6C-B769-F7CE6825F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5197B4-A8AB-41BB-81E3-FDEE7637C12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7B74B1B7-5E0F-48C7-A9EF-0B3EE9A1702A}"/>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8F314C63-0C6E-4F32-98F9-6D1F381156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6859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25</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91082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33887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52989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51</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3517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351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0BDFCE9-AFFD-4054-AF44-46E266209A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8990AAC-2DA7-44B8-A428-8FC6A8DECD79}"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8195" name="Rectangle 2">
            <a:extLst>
              <a:ext uri="{FF2B5EF4-FFF2-40B4-BE49-F238E27FC236}">
                <a16:creationId xmlns:a16="http://schemas.microsoft.com/office/drawing/2014/main" id="{CA331B74-0422-4930-8A32-1986F3C5D38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CC23F6F6-2B6E-4832-A9E7-1BA1A3EC2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351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3186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700"/>
            </a:lvl1pPr>
            <a:lvl2pPr>
              <a:defRPr sz="1700"/>
            </a:lvl2pPr>
            <a:lvl3pPr>
              <a:defRPr sz="1700"/>
            </a:lvl3pPr>
            <a:lvl4pPr>
              <a:defRPr sz="17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997450" y="1233488"/>
            <a:ext cx="4038600" cy="4530725"/>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3181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E456CC86-DC9C-4E77-87C2-24466C5E1D98}"/>
              </a:ext>
            </a:extLst>
          </p:cNvPr>
          <p:cNvSpPr/>
          <p:nvPr userDrawn="1"/>
        </p:nvSpPr>
        <p:spPr bwMode="auto">
          <a:xfrm>
            <a:off x="403932" y="843367"/>
            <a:ext cx="8313938" cy="3817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marL="742950" indent="-285750">
              <a:buFont typeface="Wingdings" panose="05000000000000000000" pitchFamily="2" charset="2"/>
              <a:buChar cha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15900"/>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20880" y="6613525"/>
            <a:ext cx="518091"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itchFamily="2" charset="0"/>
              </a:rPr>
              <a:t>12.</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dirty="0">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sz="1700">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sz="1700">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sz="1700">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sz="1700">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sz="1700">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171582"/>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994792"/>
            <a:ext cx="4448692" cy="5068486"/>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1294620" y="162439"/>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982282"/>
            <a:ext cx="7121520" cy="2373867"/>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006699"/>
                </a:solidFill>
                <a:latin typeface="+mj-lt"/>
              </a:rPr>
              <a:t>flash</a:t>
            </a:r>
            <a:r>
              <a:rPr lang="en-US" altLang="en-US" b="1" dirty="0">
                <a:solidFill>
                  <a:srgbClr val="3366FF"/>
                </a:solidFill>
              </a:rPr>
              <a:t>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layer</a:t>
            </a:r>
            <a:r>
              <a:rPr lang="en-US" altLang="en-US" dirty="0"/>
              <a:t> (</a:t>
            </a:r>
            <a:r>
              <a:rPr lang="en-US" altLang="en-US" b="1" dirty="0">
                <a:solidFill>
                  <a:srgbClr val="006699"/>
                </a:solidFill>
                <a:latin typeface="+mj-lt"/>
              </a:rPr>
              <a:t>FTL</a:t>
            </a:r>
            <a:r>
              <a:rPr lang="en-US" altLang="en-US" dirty="0"/>
              <a:t>) table</a:t>
            </a:r>
          </a:p>
          <a:p>
            <a:r>
              <a:rPr lang="en-US" altLang="en-US" dirty="0"/>
              <a:t>Also implements </a:t>
            </a:r>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r>
              <a:rPr lang="en-US" altLang="en-US" b="1" dirty="0">
                <a:solidFill>
                  <a:srgbClr val="3366FF"/>
                </a:solidFill>
              </a:rPr>
              <a:t> </a:t>
            </a:r>
            <a:r>
              <a:rPr lang="en-US" altLang="en-US" dirty="0"/>
              <a:t>to free invalid page space</a:t>
            </a:r>
          </a:p>
          <a:p>
            <a:r>
              <a:rPr lang="en-US" altLang="en-US" dirty="0"/>
              <a:t>Allocates </a:t>
            </a:r>
            <a:r>
              <a:rPr lang="en-US" altLang="en-US" b="1" dirty="0">
                <a:solidFill>
                  <a:srgbClr val="006699"/>
                </a:solidFill>
                <a:latin typeface="+mj-lt"/>
              </a:rPr>
              <a:t>overprovisioning</a:t>
            </a:r>
            <a:r>
              <a:rPr lang="en-US" altLang="en-US" dirty="0"/>
              <a:t> to provide working space for GC</a:t>
            </a:r>
          </a:p>
          <a:p>
            <a:r>
              <a:rPr lang="en-US" altLang="en-US" dirty="0"/>
              <a:t>Each cell has lifespan, so </a:t>
            </a:r>
            <a:r>
              <a:rPr lang="en-US" altLang="en-US" b="1" dirty="0">
                <a:solidFill>
                  <a:srgbClr val="006699"/>
                </a:solidFill>
                <a:latin typeface="+mj-lt"/>
              </a:rPr>
              <a:t>wear</a:t>
            </a:r>
            <a:r>
              <a:rPr lang="en-US" altLang="en-US" b="1" dirty="0">
                <a:solidFill>
                  <a:srgbClr val="3366FF"/>
                </a:solidFill>
              </a:rPr>
              <a:t> </a:t>
            </a:r>
            <a:r>
              <a:rPr lang="en-US" altLang="en-US" b="1" dirty="0">
                <a:solidFill>
                  <a:srgbClr val="006699"/>
                </a:solidFill>
                <a:latin typeface="+mj-lt"/>
              </a:rPr>
              <a:t>leveling</a:t>
            </a:r>
            <a:r>
              <a:rPr lang="en-US" altLang="en-US" b="1" dirty="0">
                <a:solidFill>
                  <a:srgbClr val="3366FF"/>
                </a:solidFill>
              </a:rPr>
              <a:t> </a:t>
            </a:r>
            <a:r>
              <a:rPr lang="en-US" altLang="en-US" dirty="0"/>
              <a:t>needed to write equally to all cells</a:t>
            </a:r>
          </a:p>
          <a:p>
            <a:r>
              <a:rPr lang="en-US" altLang="en-US" dirty="0"/>
              <a:t>Example: NAND block with valid and invalid pages</a:t>
            </a:r>
          </a:p>
          <a:p>
            <a:endParaRPr lang="en-US" altLang="en-US" dirty="0"/>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23" y="370940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99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167919"/>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946238"/>
            <a:ext cx="7223971" cy="470093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1"/>
            <a:r>
              <a:rPr lang="en-US" altLang="en-US" dirty="0"/>
              <a:t>Used as high-speed temporary storage</a:t>
            </a:r>
          </a:p>
          <a:p>
            <a:pPr lvl="1"/>
            <a:r>
              <a:rPr lang="en-US" altLang="en-US" dirty="0"/>
              <a:t>Programs could share bulk date, quickly, by reading/writing to RAM drive</a:t>
            </a:r>
          </a:p>
          <a:p>
            <a:endParaRPr lang="en-US" altLang="en-US" dirty="0"/>
          </a:p>
        </p:txBody>
      </p:sp>
    </p:spTree>
    <p:extLst>
      <p:ext uri="{BB962C8B-B14F-4D97-AF65-F5344CB8AC3E}">
        <p14:creationId xmlns:p14="http://schemas.microsoft.com/office/powerpoint/2010/main" val="413119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148539"/>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118261"/>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3" y="1014885"/>
            <a:ext cx="7590668" cy="4371031"/>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90438"/>
            <a:ext cx="7800975" cy="585082"/>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949491"/>
            <a:ext cx="7781727" cy="4800600"/>
          </a:xfrm>
        </p:spPr>
        <p:txBody>
          <a:bodyPr/>
          <a:lstStyle/>
          <a:p>
            <a:r>
              <a:rPr lang="en-US" altLang="en-US" dirty="0"/>
              <a:t>Host-attached storage accessed through I/O ports talking to </a:t>
            </a:r>
            <a:r>
              <a:rPr lang="en-US" altLang="en-US" b="1" dirty="0">
                <a:solidFill>
                  <a:srgbClr val="006699"/>
                </a:solidFill>
                <a:latin typeface="+mj-lt"/>
              </a:rPr>
              <a:t>I/O</a:t>
            </a:r>
            <a:r>
              <a:rPr lang="en-US" altLang="en-US" b="1" dirty="0">
                <a:solidFill>
                  <a:srgbClr val="3366FF"/>
                </a:solidFill>
              </a:rPr>
              <a:t> </a:t>
            </a:r>
            <a:r>
              <a:rPr lang="en-US" altLang="en-US" b="1" dirty="0">
                <a:solidFill>
                  <a:srgbClr val="006699"/>
                </a:solidFill>
                <a:latin typeface="+mj-lt"/>
              </a:rPr>
              <a:t>busses</a:t>
            </a:r>
          </a:p>
          <a:p>
            <a:r>
              <a:rPr lang="en-US" altLang="en-US" dirty="0"/>
              <a:t>Several busses available, including </a:t>
            </a:r>
            <a:r>
              <a:rPr lang="en-US" altLang="en-US" b="1" dirty="0">
                <a:solidFill>
                  <a:srgbClr val="006699"/>
                </a:solidFill>
                <a:latin typeface="+mj-lt"/>
              </a:rPr>
              <a:t>advanced</a:t>
            </a:r>
            <a:r>
              <a:rPr lang="en-US" altLang="en-US" b="1" dirty="0">
                <a:solidFill>
                  <a:srgbClr val="3366FF"/>
                </a:solidFill>
              </a:rPr>
              <a:t> </a:t>
            </a:r>
            <a:r>
              <a:rPr lang="en-US" altLang="en-US" b="1" dirty="0">
                <a:solidFill>
                  <a:srgbClr val="006699"/>
                </a:solidFill>
                <a:latin typeface="+mj-lt"/>
              </a:rPr>
              <a:t>technology</a:t>
            </a:r>
            <a:r>
              <a:rPr lang="en-US" altLang="en-US" b="1" dirty="0">
                <a:solidFill>
                  <a:srgbClr val="3366FF"/>
                </a:solidFill>
              </a:rPr>
              <a:t> </a:t>
            </a:r>
            <a:r>
              <a:rPr lang="en-US" altLang="en-US" b="1" dirty="0">
                <a:solidFill>
                  <a:srgbClr val="006699"/>
                </a:solidFill>
                <a:latin typeface="+mj-lt"/>
              </a:rPr>
              <a:t>attachment</a:t>
            </a:r>
            <a:r>
              <a:rPr lang="en-US" altLang="en-US" dirty="0"/>
              <a:t> (</a:t>
            </a:r>
            <a:r>
              <a:rPr lang="en-US" altLang="en-US" b="1" dirty="0">
                <a:solidFill>
                  <a:srgbClr val="006699"/>
                </a:solidFill>
                <a:latin typeface="+mj-lt"/>
              </a:rPr>
              <a:t>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ATA</a:t>
            </a:r>
            <a:r>
              <a:rPr lang="en-US" altLang="en-US" b="1" dirty="0">
                <a:solidFill>
                  <a:srgbClr val="3366FF"/>
                </a:solidFill>
              </a:rPr>
              <a:t> </a:t>
            </a:r>
            <a:r>
              <a:rPr lang="en-US" altLang="en-US" dirty="0"/>
              <a:t>(</a:t>
            </a:r>
            <a:r>
              <a:rPr lang="en-US" altLang="en-US" b="1" dirty="0">
                <a:solidFill>
                  <a:srgbClr val="006699"/>
                </a:solidFill>
                <a:latin typeface="+mj-lt"/>
              </a:rPr>
              <a:t>SATA</a:t>
            </a:r>
            <a:r>
              <a:rPr lang="en-US" altLang="en-US" dirty="0"/>
              <a:t>), </a:t>
            </a:r>
            <a:r>
              <a:rPr lang="en-US" altLang="en-US" b="1" dirty="0" err="1">
                <a:solidFill>
                  <a:srgbClr val="006699"/>
                </a:solidFill>
                <a:latin typeface="+mj-lt"/>
              </a:rPr>
              <a:t>eSATA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attached</a:t>
            </a:r>
            <a:r>
              <a:rPr lang="en-US" altLang="en-US" b="1" dirty="0">
                <a:solidFill>
                  <a:srgbClr val="3366FF"/>
                </a:solidFill>
              </a:rPr>
              <a:t> </a:t>
            </a:r>
            <a:r>
              <a:rPr lang="en-US" altLang="en-US" b="1" dirty="0">
                <a:solidFill>
                  <a:srgbClr val="006699"/>
                </a:solidFill>
                <a:latin typeface="+mj-lt"/>
              </a:rPr>
              <a:t>SCSI</a:t>
            </a:r>
            <a:r>
              <a:rPr lang="en-US" altLang="en-US" dirty="0"/>
              <a:t> (</a:t>
            </a:r>
            <a:r>
              <a:rPr lang="en-US" altLang="en-US" b="1" dirty="0">
                <a:solidFill>
                  <a:srgbClr val="006699"/>
                </a:solidFill>
                <a:latin typeface="+mj-lt"/>
              </a:rPr>
              <a:t>SAS</a:t>
            </a:r>
            <a:r>
              <a:rPr lang="en-US" altLang="en-US" dirty="0"/>
              <a:t>), </a:t>
            </a:r>
            <a:r>
              <a:rPr lang="en-US" altLang="en-US" b="1" dirty="0">
                <a:solidFill>
                  <a:srgbClr val="006699"/>
                </a:solidFill>
                <a:latin typeface="+mj-lt"/>
              </a:rPr>
              <a:t>universal</a:t>
            </a:r>
            <a:r>
              <a:rPr lang="en-US" altLang="en-US" b="1" dirty="0">
                <a:solidFill>
                  <a:srgbClr val="3366FF"/>
                </a:solidFill>
              </a:rPr>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bus</a:t>
            </a:r>
            <a:r>
              <a:rPr lang="en-US" altLang="en-US" b="1" dirty="0">
                <a:solidFill>
                  <a:srgbClr val="3366FF"/>
                </a:solidFill>
              </a:rPr>
              <a:t> </a:t>
            </a:r>
            <a:r>
              <a:rPr lang="en-US" altLang="en-US" dirty="0"/>
              <a:t>(</a:t>
            </a:r>
            <a:r>
              <a:rPr lang="en-US" altLang="en-US" b="1" dirty="0">
                <a:solidFill>
                  <a:srgbClr val="006699"/>
                </a:solidFill>
                <a:latin typeface="+mj-lt"/>
              </a:rPr>
              <a:t>USB</a:t>
            </a:r>
            <a:r>
              <a:rPr lang="en-US" altLang="en-US" dirty="0"/>
              <a:t>), and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006699"/>
                </a:solidFill>
                <a:latin typeface="+mj-lt"/>
              </a:rPr>
              <a:t>NVM</a:t>
            </a:r>
            <a:r>
              <a:rPr lang="en-US" altLang="en-US" b="1" dirty="0">
                <a:solidFill>
                  <a:srgbClr val="3366FF"/>
                </a:solidFill>
              </a:rPr>
              <a:t> </a:t>
            </a:r>
            <a:r>
              <a:rPr lang="en-US" altLang="en-US" b="1" dirty="0">
                <a:solidFill>
                  <a:srgbClr val="006699"/>
                </a:solidFill>
                <a:latin typeface="+mj-lt"/>
              </a:rPr>
              <a:t>express</a:t>
            </a:r>
            <a:r>
              <a:rPr lang="en-US" altLang="en-US" b="1" dirty="0">
                <a:solidFill>
                  <a:srgbClr val="3366FF"/>
                </a:solidFill>
              </a:rPr>
              <a:t> </a:t>
            </a:r>
            <a:r>
              <a:rPr lang="en-US" altLang="en-US" dirty="0"/>
              <a:t>(</a:t>
            </a:r>
            <a:r>
              <a:rPr lang="en-US" altLang="en-US" b="1" dirty="0" err="1">
                <a:solidFill>
                  <a:srgbClr val="006699"/>
                </a:solidFill>
                <a:latin typeface="+mj-lt"/>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006699"/>
                </a:solidFill>
                <a:latin typeface="+mj-lt"/>
              </a:rPr>
              <a:t>controllers</a:t>
            </a:r>
            <a:r>
              <a:rPr lang="en-US" altLang="en-US" dirty="0"/>
              <a:t> (or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adapters</a:t>
            </a:r>
            <a:r>
              <a:rPr lang="en-US" altLang="en-US" dirty="0"/>
              <a:t>, </a:t>
            </a:r>
            <a:r>
              <a:rPr lang="en-US" altLang="en-US" b="1" dirty="0">
                <a:solidFill>
                  <a:srgbClr val="006699"/>
                </a:solidFill>
                <a:latin typeface="+mj-lt"/>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971EB10-ED19-4612-80EF-9F4AC54BBBEF}"/>
              </a:ext>
            </a:extLst>
          </p:cNvPr>
          <p:cNvSpPr>
            <a:spLocks noGrp="1" noChangeArrowheads="1"/>
          </p:cNvSpPr>
          <p:nvPr>
            <p:ph type="title"/>
          </p:nvPr>
        </p:nvSpPr>
        <p:spPr>
          <a:xfrm>
            <a:off x="774243" y="108211"/>
            <a:ext cx="7781925" cy="576263"/>
          </a:xfrm>
        </p:spPr>
        <p:txBody>
          <a:bodyPr/>
          <a:lstStyle/>
          <a:p>
            <a:pPr eaLnBrk="1" hangingPunct="1"/>
            <a:r>
              <a:rPr lang="en-US" altLang="en-US" dirty="0"/>
              <a:t>Address Mapping</a:t>
            </a:r>
          </a:p>
        </p:txBody>
      </p:sp>
      <p:sp>
        <p:nvSpPr>
          <p:cNvPr id="28674" name="Rectangle 3">
            <a:extLst>
              <a:ext uri="{FF2B5EF4-FFF2-40B4-BE49-F238E27FC236}">
                <a16:creationId xmlns:a16="http://schemas.microsoft.com/office/drawing/2014/main" id="{0196AB48-1ED6-472E-9C8A-4F0810A7F89C}"/>
              </a:ext>
            </a:extLst>
          </p:cNvPr>
          <p:cNvSpPr>
            <a:spLocks noGrp="1" noChangeArrowheads="1"/>
          </p:cNvSpPr>
          <p:nvPr>
            <p:ph type="body" idx="1"/>
          </p:nvPr>
        </p:nvSpPr>
        <p:spPr>
          <a:xfrm>
            <a:off x="849876" y="994790"/>
            <a:ext cx="7706291" cy="4466669"/>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112298"/>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025624"/>
            <a:ext cx="6977425" cy="5113919"/>
          </a:xfrm>
        </p:spPr>
        <p:txBody>
          <a:bodyPr/>
          <a:lstStyle/>
          <a:p>
            <a:r>
              <a:rPr lang="en-US" altLang="en-US" dirty="0"/>
              <a:t>The operating system is responsible for using hardware efficiently</a:t>
            </a:r>
          </a:p>
          <a:p>
            <a:pPr lvl="1"/>
            <a:r>
              <a:rPr lang="en-US" altLang="en-US" dirty="0"/>
              <a:t>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006699"/>
                </a:solidFill>
                <a:latin typeface="+mj-lt"/>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106393"/>
            <a:ext cx="7975600" cy="576262"/>
          </a:xfrm>
        </p:spPr>
        <p:txBody>
          <a:bodyPr/>
          <a:lstStyle/>
          <a:p>
            <a:pPr eaLnBrk="1" hangingPunct="1"/>
            <a:r>
              <a:rPr lang="en-US" altLang="en-US" dirty="0"/>
              <a:t>Disk I/O request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1" y="954595"/>
            <a:ext cx="7249160" cy="4687305"/>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p:txBody>
      </p:sp>
    </p:spTree>
    <p:extLst>
      <p:ext uri="{BB962C8B-B14F-4D97-AF65-F5344CB8AC3E}">
        <p14:creationId xmlns:p14="http://schemas.microsoft.com/office/powerpoint/2010/main" val="38741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163917"/>
            <a:ext cx="7975600" cy="576262"/>
          </a:xfrm>
        </p:spPr>
        <p:txBody>
          <a:bodyPr/>
          <a:lstStyle/>
          <a:p>
            <a:pPr eaLnBrk="1" hangingPunct="1"/>
            <a:r>
              <a:rPr lang="en-US" altLang="en-US" dirty="0"/>
              <a:t>Queue Management </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1" y="954596"/>
            <a:ext cx="6526683" cy="4843303"/>
          </a:xfrm>
        </p:spPr>
        <p:txBody>
          <a:bodyPr/>
          <a:lstStyle/>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Logical Block Addressing  (LBA), handle sorting of requests</a:t>
            </a:r>
          </a:p>
          <a:p>
            <a:pPr lvl="2">
              <a:tabLst>
                <a:tab pos="1708150" algn="l"/>
              </a:tabLst>
            </a:pPr>
            <a:r>
              <a:rPr lang="en-US" altLang="en-US" dirty="0"/>
              <a:t>Some of the algorithms they use described 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1249070" y="120582"/>
            <a:ext cx="7664450" cy="592849"/>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984738"/>
            <a:ext cx="7727950" cy="4528266"/>
          </a:xfrm>
        </p:spPr>
        <p:txBody>
          <a:bodyPr/>
          <a:lstStyle/>
          <a:p>
            <a:r>
              <a:rPr lang="en-US" altLang="en-US" dirty="0"/>
              <a:t>Overview of Mass Storage Structure</a:t>
            </a:r>
          </a:p>
          <a:p>
            <a:r>
              <a:rPr lang="en-US" altLang="en-US" dirty="0"/>
              <a:t>HDD Scheduling</a:t>
            </a:r>
          </a:p>
          <a:p>
            <a:r>
              <a:rPr lang="en-US" altLang="en-US" dirty="0"/>
              <a:t>NVM Scheduling</a:t>
            </a:r>
          </a:p>
          <a:p>
            <a:r>
              <a:rPr lang="en-US" altLang="en-US" dirty="0"/>
              <a:t>Error Detection and Correction</a:t>
            </a:r>
          </a:p>
          <a:p>
            <a:r>
              <a:rPr lang="en-US" altLang="en-US" dirty="0"/>
              <a:t>Storage Device Management</a:t>
            </a:r>
          </a:p>
          <a:p>
            <a:r>
              <a:rPr lang="en-US" altLang="en-US" dirty="0"/>
              <a:t>Swap-Space Management</a:t>
            </a:r>
          </a:p>
          <a:p>
            <a:r>
              <a:rPr lang="en-US" altLang="en-US" dirty="0"/>
              <a:t>Storage Attachment</a:t>
            </a:r>
          </a:p>
          <a:p>
            <a:r>
              <a:rPr lang="en-US" altLang="en-US" dirty="0"/>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115058"/>
            <a:ext cx="7975600" cy="576262"/>
          </a:xfrm>
        </p:spPr>
        <p:txBody>
          <a:bodyPr/>
          <a:lstStyle/>
          <a:p>
            <a:pPr eaLnBrk="1" hangingPunct="1"/>
            <a:r>
              <a:rPr lang="en-US" altLang="en-US" dirty="0"/>
              <a:t>Disk Scheduling Algorithms</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br>
              <a:rPr lang="en-US" altLang="en-US" dirty="0"/>
            </a:br>
            <a:r>
              <a:rPr lang="en-US" altLang="en-US" dirty="0"/>
              <a:t>	98, 183, 37, 122, 14, 124, 65, 67</a:t>
            </a:r>
          </a:p>
          <a:p>
            <a:pPr>
              <a:buFont typeface="Monotype Sorts" pitchFamily="-84" charset="2"/>
              <a:buNone/>
              <a:tabLst>
                <a:tab pos="1708150" algn="l"/>
              </a:tabLst>
            </a:pPr>
            <a:r>
              <a:rPr lang="en-US" altLang="en-US" dirty="0"/>
              <a:t>	Head at track 53</a:t>
            </a:r>
          </a:p>
          <a:p>
            <a:pPr>
              <a:tabLst>
                <a:tab pos="1708150" algn="l"/>
              </a:tabLst>
            </a:pPr>
            <a:r>
              <a:rPr lang="en-US" altLang="en-US" dirty="0"/>
              <a:t>Compare to algorithms to move an elevator in a building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115058"/>
            <a:ext cx="7975600" cy="576262"/>
          </a:xfrm>
        </p:spPr>
        <p:txBody>
          <a:bodyPr/>
          <a:lstStyle/>
          <a:p>
            <a:pPr eaLnBrk="1" hangingPunct="1"/>
            <a:r>
              <a:rPr lang="en-US" altLang="en-US" dirty="0"/>
              <a:t>First-come First-Serve (FCFS)</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52608" y="977564"/>
            <a:ext cx="7527717" cy="5021301"/>
          </a:xfrm>
        </p:spPr>
        <p:txBody>
          <a:bodyPr/>
          <a:lstStyle/>
          <a:p>
            <a:pPr>
              <a:tabLst>
                <a:tab pos="1708150" algn="l"/>
              </a:tabLst>
            </a:pPr>
            <a:r>
              <a:rPr lang="en-US" altLang="en-US" dirty="0"/>
              <a:t>Example -- </a:t>
            </a:r>
            <a:r>
              <a:rPr lang="en-US" altLang="en-US" dirty="0">
                <a:latin typeface="Helvetica" panose="020B0604020202020204" pitchFamily="34" charset="0"/>
              </a:rPr>
              <a:t>total head movement of 640 cylinders</a:t>
            </a: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endParaRPr lang="en-US" altLang="en-US" dirty="0"/>
          </a:p>
          <a:p>
            <a:pPr>
              <a:tabLst>
                <a:tab pos="1708150" algn="l"/>
              </a:tabLst>
            </a:pPr>
            <a:r>
              <a:rPr lang="en-US" altLang="en-US" dirty="0"/>
              <a:t>Is it a good algorithm for elevator?</a:t>
            </a:r>
          </a:p>
          <a:p>
            <a:pPr>
              <a:tabLst>
                <a:tab pos="1708150" algn="l"/>
              </a:tabLst>
            </a:pPr>
            <a:endParaRPr lang="en-US" altLang="en-US" dirty="0">
              <a:latin typeface="Helvetica" panose="020B0604020202020204" pitchFamily="34" charset="0"/>
            </a:endParaRPr>
          </a:p>
          <a:p>
            <a:pPr>
              <a:tabLst>
                <a:tab pos="1708150" algn="l"/>
              </a:tabLst>
            </a:pPr>
            <a:endParaRPr lang="en-US" altLang="en-US" dirty="0"/>
          </a:p>
          <a:p>
            <a:pPr>
              <a:tabLst>
                <a:tab pos="1708150" algn="l"/>
              </a:tabLst>
            </a:pPr>
            <a:endParaRPr lang="en-US" altLang="en-US" dirty="0"/>
          </a:p>
        </p:txBody>
      </p:sp>
      <p:pic>
        <p:nvPicPr>
          <p:cNvPr id="4" name="Picture 6">
            <a:extLst>
              <a:ext uri="{FF2B5EF4-FFF2-40B4-BE49-F238E27FC236}">
                <a16:creationId xmlns:a16="http://schemas.microsoft.com/office/drawing/2014/main" id="{21506671-74E2-4E04-9870-7BD01F670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507" y="1571713"/>
            <a:ext cx="4649595" cy="336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143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D2274DB3-8B4C-48F6-BCC8-5CA6A84032F7}"/>
              </a:ext>
            </a:extLst>
          </p:cNvPr>
          <p:cNvSpPr>
            <a:spLocks noGrp="1" noChangeArrowheads="1"/>
          </p:cNvSpPr>
          <p:nvPr>
            <p:ph type="title"/>
          </p:nvPr>
        </p:nvSpPr>
        <p:spPr>
          <a:xfrm>
            <a:off x="879226" y="141288"/>
            <a:ext cx="8284866" cy="576262"/>
          </a:xfrm>
        </p:spPr>
        <p:txBody>
          <a:bodyPr/>
          <a:lstStyle/>
          <a:p>
            <a:pPr eaLnBrk="1" hangingPunct="1"/>
            <a:r>
              <a:rPr lang="en-US" altLang="en-US" dirty="0"/>
              <a:t>Shortest Seek Time First (SSTF)</a:t>
            </a:r>
          </a:p>
        </p:txBody>
      </p:sp>
      <p:sp>
        <p:nvSpPr>
          <p:cNvPr id="39938" name="Rectangle 3">
            <a:extLst>
              <a:ext uri="{FF2B5EF4-FFF2-40B4-BE49-F238E27FC236}">
                <a16:creationId xmlns:a16="http://schemas.microsoft.com/office/drawing/2014/main" id="{770DA9EE-59C7-436D-9E12-5A4CCFC793B5}"/>
              </a:ext>
            </a:extLst>
          </p:cNvPr>
          <p:cNvSpPr>
            <a:spLocks noGrp="1" noChangeArrowheads="1"/>
          </p:cNvSpPr>
          <p:nvPr>
            <p:ph type="body" idx="1"/>
          </p:nvPr>
        </p:nvSpPr>
        <p:spPr>
          <a:xfrm>
            <a:off x="874713" y="954596"/>
            <a:ext cx="7081837" cy="4526608"/>
          </a:xfrm>
        </p:spPr>
        <p:txBody>
          <a:bodyPr/>
          <a:lstStyle/>
          <a:p>
            <a:r>
              <a:rPr lang="en-US" altLang="en-US" dirty="0"/>
              <a:t>Selects the request with the minimum seek time from the current head position</a:t>
            </a:r>
          </a:p>
          <a:p>
            <a:r>
              <a:rPr lang="en-US" altLang="en-US" dirty="0"/>
              <a:t>SSTF scheduling is a form of SJF scheduling; may cause starvation of some requests</a:t>
            </a:r>
          </a:p>
          <a:p>
            <a:r>
              <a:rPr lang="en-US" altLang="en-US" dirty="0"/>
              <a:t>Example -- total head movement of 236 cylinders</a:t>
            </a:r>
          </a:p>
        </p:txBody>
      </p:sp>
      <p:pic>
        <p:nvPicPr>
          <p:cNvPr id="39939" name="Picture 4" descr="12">
            <a:extLst>
              <a:ext uri="{FF2B5EF4-FFF2-40B4-BE49-F238E27FC236}">
                <a16:creationId xmlns:a16="http://schemas.microsoft.com/office/drawing/2014/main" id="{B5B0D3AA-4076-45A6-A730-F5C2E94F5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413" y="2652769"/>
            <a:ext cx="4221847" cy="284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148114"/>
            <a:ext cx="7840663" cy="576263"/>
          </a:xfrm>
        </p:spPr>
        <p:txBody>
          <a:bodyPr/>
          <a:lstStyle/>
          <a:p>
            <a:pPr eaLnBrk="1" hangingPunct="1"/>
            <a:r>
              <a:rPr lang="en-US" altLang="en-US" dirty="0"/>
              <a:t>SCAN A</a:t>
            </a:r>
            <a:r>
              <a:rPr lang="en-US" altLang="en-US" b="1" dirty="0">
                <a:solidFill>
                  <a:srgbClr val="006699"/>
                </a:solidFill>
                <a:latin typeface="+mj-lt"/>
              </a:rPr>
              <a:t>lgorithm</a:t>
            </a:r>
            <a:endParaRPr lang="en-US" altLang="en-US" dirty="0"/>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970073"/>
            <a:ext cx="7231367" cy="1709321"/>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dirty="0"/>
              <a:t>Illustration shows total head movement of 208 cylinders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p:txBody>
      </p:sp>
      <p:pic>
        <p:nvPicPr>
          <p:cNvPr id="4" name="Picture 6">
            <a:extLst>
              <a:ext uri="{FF2B5EF4-FFF2-40B4-BE49-F238E27FC236}">
                <a16:creationId xmlns:a16="http://schemas.microsoft.com/office/drawing/2014/main" id="{CC509F55-7DF3-46D0-98FD-4440AAD2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61" y="2327711"/>
            <a:ext cx="4431323" cy="334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848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159544"/>
            <a:ext cx="7869238" cy="576263"/>
          </a:xfrm>
        </p:spPr>
        <p:txBody>
          <a:bodyPr/>
          <a:lstStyle/>
          <a:p>
            <a:pPr eaLnBrk="1" hangingPunct="1"/>
            <a:r>
              <a:rPr lang="en-US" altLang="en-US" dirty="0"/>
              <a:t>Circular Scan (C-SCAN)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967419"/>
            <a:ext cx="6734810" cy="4588192"/>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Is it a good algorithm for elevator?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9BA7778-4572-46BB-A009-8BE233D1E455}"/>
              </a:ext>
            </a:extLst>
          </p:cNvPr>
          <p:cNvSpPr>
            <a:spLocks noGrp="1" noChangeArrowheads="1"/>
          </p:cNvSpPr>
          <p:nvPr>
            <p:ph type="title"/>
          </p:nvPr>
        </p:nvSpPr>
        <p:spPr>
          <a:xfrm>
            <a:off x="457200" y="104775"/>
            <a:ext cx="8229600" cy="576263"/>
          </a:xfrm>
        </p:spPr>
        <p:txBody>
          <a:bodyPr/>
          <a:lstStyle/>
          <a:p>
            <a:pPr eaLnBrk="1" hangingPunct="1"/>
            <a:r>
              <a:rPr lang="en-US" altLang="en-US" dirty="0"/>
              <a:t>C-SCAN Example</a:t>
            </a:r>
          </a:p>
        </p:txBody>
      </p:sp>
      <p:pic>
        <p:nvPicPr>
          <p:cNvPr id="5" name="Picture 4">
            <a:extLst>
              <a:ext uri="{FF2B5EF4-FFF2-40B4-BE49-F238E27FC236}">
                <a16:creationId xmlns:a16="http://schemas.microsoft.com/office/drawing/2014/main" id="{52F67F34-63B5-49CD-BB39-95403525D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2059912" y="1024935"/>
            <a:ext cx="5380701" cy="374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973541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847090" y="14125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984742"/>
            <a:ext cx="6879590" cy="4699740"/>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pPr marL="857250" lvl="2" indent="0">
              <a:buNone/>
            </a:pPr>
            <a:endParaRPr lang="en-US" altLang="en-US" sz="1600" dirty="0"/>
          </a:p>
          <a:p>
            <a:endParaRPr lang="en-US" altLang="en-US" sz="1600" dirty="0"/>
          </a:p>
          <a:p>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895693" y="170824"/>
            <a:ext cx="8404225" cy="589273"/>
          </a:xfrm>
        </p:spPr>
        <p:txBody>
          <a:bodyPr/>
          <a:lstStyle/>
          <a:p>
            <a:pPr eaLnBrk="1" hangingPunct="1"/>
            <a:r>
              <a:rPr lang="en-US" altLang="en-US" sz="3000" dirty="0"/>
              <a:t>Disk-Scheduling in UNIX</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359650" cy="4553902"/>
          </a:xfrm>
        </p:spPr>
        <p:txBody>
          <a:bodyPr/>
          <a:lstStyle/>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Logical Block Addressing (LBA) queue containing that request is selected for next batch of I/O</a:t>
            </a:r>
          </a:p>
          <a:p>
            <a:r>
              <a:rPr lang="en-US" altLang="en-US" sz="1600" dirty="0"/>
              <a:t>In Red Hat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extLst>
      <p:ext uri="{BB962C8B-B14F-4D97-AF65-F5344CB8AC3E}">
        <p14:creationId xmlns:p14="http://schemas.microsoft.com/office/powerpoint/2010/main" val="509421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15478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944547"/>
            <a:ext cx="7712076" cy="4526591"/>
          </a:xfrm>
        </p:spPr>
        <p:txBody>
          <a:bodyPr/>
          <a:lstStyle/>
          <a:p>
            <a:r>
              <a:rPr lang="en-US" altLang="en-US" dirty="0"/>
              <a:t>No disk heads or rotational latency but still room for optimization</a:t>
            </a:r>
          </a:p>
          <a:p>
            <a:r>
              <a:rPr lang="en-US" altLang="en-US" dirty="0"/>
              <a:t>In RHEL 7 </a:t>
            </a:r>
            <a:r>
              <a:rPr lang="en-US" altLang="en-US" b="1" dirty="0">
                <a:solidFill>
                  <a:srgbClr val="006699"/>
                </a:solidFill>
                <a:latin typeface="+mj-lt"/>
              </a:rPr>
              <a:t>NOOP</a:t>
            </a:r>
            <a:r>
              <a:rPr lang="en-US" altLang="en-US" dirty="0"/>
              <a:t> (no scheduling) is used but adjacent LBA requests are combined</a:t>
            </a:r>
          </a:p>
          <a:p>
            <a:pPr lvl="1"/>
            <a:r>
              <a:rPr lang="en-US" altLang="en-US" dirty="0"/>
              <a:t>NVM best at random I/O, HDD at sequential</a:t>
            </a:r>
          </a:p>
          <a:p>
            <a:pPr lvl="1"/>
            <a:r>
              <a:rPr lang="en-US" altLang="en-US" dirty="0"/>
              <a:t>Throughput can be similar</a:t>
            </a:r>
          </a:p>
          <a:p>
            <a:pPr lvl="1"/>
            <a:r>
              <a:rPr lang="en-US" altLang="en-US" b="1" dirty="0" err="1">
                <a:solidFill>
                  <a:srgbClr val="006699"/>
                </a:solidFill>
                <a:latin typeface="+mj-lt"/>
              </a:rPr>
              <a:t>Input/Output</a:t>
            </a:r>
            <a:r>
              <a:rPr lang="en-US" altLang="en-US" b="1" dirty="0">
                <a:solidFill>
                  <a:srgbClr val="006699"/>
                </a:solidFill>
                <a:latin typeface="+mj-lt"/>
              </a:rPr>
              <a:t> operations per second </a:t>
            </a:r>
            <a:r>
              <a:rPr lang="en-US" altLang="en-US" dirty="0"/>
              <a:t>(</a:t>
            </a:r>
            <a:r>
              <a:rPr lang="en-US" altLang="en-US" b="1" dirty="0">
                <a:solidFill>
                  <a:srgbClr val="006699"/>
                </a:solidFill>
                <a:latin typeface="+mj-lt"/>
              </a:rPr>
              <a:t>IOPS</a:t>
            </a:r>
            <a:r>
              <a:rPr lang="en-US" altLang="en-US" dirty="0"/>
              <a:t>) much higher with NVM (hundreds of thousands vs hundreds)</a:t>
            </a:r>
          </a:p>
          <a:p>
            <a:pPr lvl="1"/>
            <a:r>
              <a:rPr lang="en-US" altLang="en-US" dirty="0"/>
              <a:t>But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amplification</a:t>
            </a:r>
            <a:r>
              <a:rPr lang="en-US" altLang="en-US" b="1" dirty="0">
                <a:solidFill>
                  <a:srgbClr val="3366FF"/>
                </a:solidFill>
              </a:rPr>
              <a:t> </a:t>
            </a:r>
            <a:r>
              <a:rPr lang="en-US" altLang="en-US"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152400"/>
            <a:ext cx="7712075" cy="591784"/>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9"/>
            <a:ext cx="7334251" cy="4481512"/>
          </a:xfrm>
        </p:spPr>
        <p:txBody>
          <a:bodyPr/>
          <a:lstStyle/>
          <a:p>
            <a:r>
              <a:rPr lang="en-US" altLang="en-US" dirty="0"/>
              <a:t>Fundamental aspect of many parts of computing (memory, networking, storage)</a:t>
            </a:r>
          </a:p>
          <a:p>
            <a:r>
              <a:rPr lang="en-US" altLang="en-US" b="1" dirty="0">
                <a:solidFill>
                  <a:srgbClr val="006699"/>
                </a:solidFill>
                <a:latin typeface="+mj-lt"/>
              </a:rPr>
              <a:t>Error</a:t>
            </a:r>
            <a:r>
              <a:rPr lang="en-US" altLang="en-US" b="1" dirty="0">
                <a:solidFill>
                  <a:srgbClr val="3366FF"/>
                </a:solidFill>
              </a:rPr>
              <a:t> </a:t>
            </a:r>
            <a:r>
              <a:rPr lang="en-US" altLang="en-US" b="1" dirty="0">
                <a:solidFill>
                  <a:srgbClr val="006699"/>
                </a:solidFill>
                <a:latin typeface="+mj-lt"/>
              </a:rPr>
              <a:t>detection</a:t>
            </a:r>
            <a:r>
              <a:rPr lang="en-US" altLang="en-US" b="1" dirty="0">
                <a:solidFill>
                  <a:srgbClr val="3366FF"/>
                </a:solidFill>
              </a:rPr>
              <a:t> </a:t>
            </a:r>
            <a:r>
              <a:rPr lang="en-US" altLang="en-US" dirty="0"/>
              <a:t>determines if there a problem has occurred (for example a bit flipping)</a:t>
            </a:r>
          </a:p>
          <a:p>
            <a:pPr lvl="1"/>
            <a:r>
              <a:rPr lang="en-US" altLang="en-US" dirty="0"/>
              <a:t>If detected, can halt the operation</a:t>
            </a:r>
          </a:p>
          <a:p>
            <a:pPr lvl="1"/>
            <a:r>
              <a:rPr lang="en-US" altLang="en-US" dirty="0"/>
              <a:t>Detection frequently done via parity bit</a:t>
            </a:r>
          </a:p>
          <a:p>
            <a:r>
              <a:rPr lang="en-US" altLang="en-US" dirty="0"/>
              <a:t>Parity is one form of </a:t>
            </a:r>
            <a:r>
              <a:rPr lang="en-US" altLang="en-US" b="1" dirty="0">
                <a:solidFill>
                  <a:srgbClr val="006699"/>
                </a:solidFill>
                <a:latin typeface="+mj-lt"/>
              </a:rPr>
              <a:t>checksum</a:t>
            </a:r>
            <a:r>
              <a:rPr lang="en-US" altLang="en-US" dirty="0"/>
              <a:t> – uses modular arithmetic to compute, store, compare values of fixed-length words</a:t>
            </a:r>
          </a:p>
          <a:p>
            <a:r>
              <a:rPr lang="en-US" altLang="en-US" dirty="0"/>
              <a:t>Another error-detection method common in networking is </a:t>
            </a:r>
            <a:r>
              <a:rPr lang="en-US" altLang="en-US" b="1" dirty="0">
                <a:solidFill>
                  <a:srgbClr val="006699"/>
                </a:solidFill>
                <a:latin typeface="+mj-lt"/>
              </a:rPr>
              <a:t>cyclic</a:t>
            </a:r>
            <a:r>
              <a:rPr lang="en-US" altLang="en-US" b="1" dirty="0">
                <a:solidFill>
                  <a:srgbClr val="3366FF"/>
                </a:solidFill>
              </a:rPr>
              <a:t> </a:t>
            </a:r>
            <a:r>
              <a:rPr lang="en-US" altLang="en-US" b="1" dirty="0">
                <a:solidFill>
                  <a:srgbClr val="006699"/>
                </a:solidFill>
                <a:latin typeface="+mj-lt"/>
              </a:rPr>
              <a:t>redundancy</a:t>
            </a:r>
            <a:r>
              <a:rPr lang="en-US" altLang="en-US" b="1" dirty="0">
                <a:solidFill>
                  <a:srgbClr val="3366FF"/>
                </a:solidFill>
              </a:rPr>
              <a:t> </a:t>
            </a:r>
            <a:r>
              <a:rPr lang="en-US" altLang="en-US" b="1" dirty="0">
                <a:solidFill>
                  <a:srgbClr val="006699"/>
                </a:solidFill>
                <a:latin typeface="+mj-lt"/>
              </a:rPr>
              <a:t>check</a:t>
            </a:r>
            <a:r>
              <a:rPr lang="en-US" altLang="en-US" dirty="0"/>
              <a:t> (</a:t>
            </a:r>
            <a:r>
              <a:rPr lang="en-US" altLang="en-US" b="1" dirty="0">
                <a:solidFill>
                  <a:srgbClr val="006699"/>
                </a:solidFill>
                <a:latin typeface="+mj-lt"/>
              </a:rPr>
              <a:t>CRC</a:t>
            </a:r>
            <a:r>
              <a:rPr lang="en-US" altLang="en-US" dirty="0"/>
              <a:t>) which uses hash function to detect multiple-bit errors</a:t>
            </a:r>
          </a:p>
          <a:p>
            <a:r>
              <a:rPr lang="en-US" altLang="en-US" b="1" dirty="0">
                <a:solidFill>
                  <a:srgbClr val="006699"/>
                </a:solidFill>
                <a:latin typeface="+mj-lt"/>
              </a:rPr>
              <a:t>Error-correction</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dirty="0"/>
              <a:t>(</a:t>
            </a:r>
            <a:r>
              <a:rPr lang="en-US" altLang="en-US" b="1" dirty="0">
                <a:solidFill>
                  <a:srgbClr val="006699"/>
                </a:solidFill>
                <a:latin typeface="+mj-lt"/>
              </a:rPr>
              <a:t>ECC</a:t>
            </a:r>
            <a:r>
              <a:rPr lang="en-US" altLang="en-US" dirty="0"/>
              <a:t>) not only detects, but can correct some errors</a:t>
            </a:r>
          </a:p>
          <a:p>
            <a:pPr lvl="1"/>
            <a:r>
              <a:rPr lang="en-US" altLang="en-US"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536865" y="100487"/>
            <a:ext cx="8255440" cy="599845"/>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954601"/>
            <a:ext cx="7135813" cy="4554317"/>
          </a:xfrm>
        </p:spPr>
        <p:txBody>
          <a:bodyPr/>
          <a:lstStyle/>
          <a:p>
            <a:pPr>
              <a:defRPr/>
            </a:pPr>
            <a:r>
              <a:rPr lang="en-US" dirty="0">
                <a:ea typeface="ＭＳ Ｐゴシック" charset="-128"/>
              </a:rPr>
              <a:t>Describe the physical structure of secondary storage devices and the effect of a device’s structure on its uses</a:t>
            </a:r>
          </a:p>
          <a:p>
            <a:pPr>
              <a:defRPr/>
            </a:pPr>
            <a:r>
              <a:rPr lang="en-US" dirty="0">
                <a:ea typeface="ＭＳ Ｐゴシック" charset="-128"/>
              </a:rPr>
              <a:t>Explain the performance characteristics of mass-storage devices</a:t>
            </a:r>
          </a:p>
          <a:p>
            <a:pPr>
              <a:defRPr/>
            </a:pPr>
            <a:r>
              <a:rPr lang="en-US" dirty="0">
                <a:ea typeface="ＭＳ Ｐゴシック" charset="-128"/>
              </a:rPr>
              <a:t>Evaluate I/O scheduling algorithms</a:t>
            </a:r>
          </a:p>
          <a:p>
            <a:pPr>
              <a:defRPr/>
            </a:pPr>
            <a:r>
              <a:rPr lang="en-US" dirty="0">
                <a:ea typeface="ＭＳ Ｐゴシック" charset="-128"/>
              </a:rPr>
              <a:t>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156581"/>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b="1" dirty="0">
                <a:solidFill>
                  <a:srgbClr val="006699"/>
                </a:solidFill>
                <a:latin typeface="+mj-lt"/>
              </a:rPr>
              <a:t>Low-level</a:t>
            </a:r>
            <a:r>
              <a:rPr lang="en-US" altLang="en-US" b="1" dirty="0">
                <a:solidFill>
                  <a:srgbClr val="3366FF"/>
                </a:solidFill>
              </a:rPr>
              <a:t> </a:t>
            </a:r>
            <a:r>
              <a:rPr lang="en-US" altLang="en-US" b="1" dirty="0">
                <a:solidFill>
                  <a:srgbClr val="006699"/>
                </a:solidFill>
                <a:latin typeface="+mj-lt"/>
              </a:rPr>
              <a:t>formatting</a:t>
            </a:r>
            <a:r>
              <a:rPr lang="en-US" altLang="en-US" dirty="0"/>
              <a:t>, or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 Dividing a disk into sectors that the disk controller can read and write</a:t>
            </a:r>
          </a:p>
          <a:p>
            <a:pPr lvl="1"/>
            <a:r>
              <a:rPr lang="en-US" altLang="en-US" dirty="0"/>
              <a:t>Each sector can hold header information, plus data, plus error correction code (</a:t>
            </a:r>
            <a:r>
              <a:rPr lang="en-US" altLang="en-US" b="1" dirty="0">
                <a:solidFill>
                  <a:srgbClr val="006699"/>
                </a:solidFill>
                <a:latin typeface="+mj-lt"/>
              </a:rPr>
              <a:t>ECC</a:t>
            </a:r>
            <a:r>
              <a:rPr lang="en-US" altLang="en-US" dirty="0"/>
              <a:t>)</a:t>
            </a:r>
          </a:p>
          <a:p>
            <a:pPr lvl="1"/>
            <a:r>
              <a:rPr lang="en-US" altLang="en-US" dirty="0"/>
              <a:t>Usually 512 bytes of data but can be selectable</a:t>
            </a:r>
          </a:p>
          <a:p>
            <a:r>
              <a:rPr lang="en-US" altLang="en-US" dirty="0"/>
              <a:t>To use a disk to hold files, the operating system still needs to record its own data structures on the disk</a:t>
            </a:r>
          </a:p>
          <a:p>
            <a:pPr lvl="1"/>
            <a:r>
              <a:rPr lang="en-US" altLang="en-US" b="1" dirty="0">
                <a:solidFill>
                  <a:srgbClr val="006699"/>
                </a:solidFill>
                <a:latin typeface="+mj-lt"/>
              </a:rPr>
              <a:t>Partition</a:t>
            </a:r>
            <a:r>
              <a:rPr lang="en-US" altLang="en-US" dirty="0"/>
              <a:t> the disk into one or more groups of cylinders, each treated as a logical disk</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or </a:t>
            </a:r>
            <a:r>
              <a:rPr lang="ja-JP" altLang="en-US" dirty="0"/>
              <a:t>“</a:t>
            </a:r>
            <a:r>
              <a:rPr lang="en-US" altLang="ja-JP" dirty="0"/>
              <a:t>making a file system</a:t>
            </a:r>
            <a:r>
              <a:rPr lang="ja-JP" altLang="en-US" dirty="0"/>
              <a:t>”</a:t>
            </a:r>
            <a:endParaRPr lang="en-US" altLang="ja-JP" dirty="0"/>
          </a:p>
          <a:p>
            <a:pPr lvl="1"/>
            <a:r>
              <a:rPr lang="en-US" altLang="en-US" dirty="0"/>
              <a:t>To increase efficiency most file systems group blocks into </a:t>
            </a:r>
            <a:r>
              <a:rPr lang="en-US" altLang="en-US" b="1" dirty="0">
                <a:solidFill>
                  <a:srgbClr val="006699"/>
                </a:solidFill>
                <a:latin typeface="+mj-lt"/>
              </a:rPr>
              <a:t>clusters</a:t>
            </a:r>
          </a:p>
          <a:p>
            <a:pPr lvl="2"/>
            <a:r>
              <a:rPr lang="en-US" altLang="en-US" dirty="0"/>
              <a:t>Disk I/O done in blocks</a:t>
            </a:r>
          </a:p>
          <a:p>
            <a:pPr lvl="2"/>
            <a:r>
              <a:rPr lang="en-US" altLang="en-US" dirty="0"/>
              <a:t>File I/O done in clusters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1128619" y="18418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b="1" dirty="0">
                <a:solidFill>
                  <a:srgbClr val="006699"/>
                </a:solidFill>
                <a:latin typeface="+mj-lt"/>
              </a:rPr>
              <a:t>Root</a:t>
            </a:r>
            <a:r>
              <a:rPr lang="en-US" altLang="en-US" b="1" dirty="0">
                <a:solidFill>
                  <a:srgbClr val="3366FF"/>
                </a:solidFill>
              </a:rPr>
              <a:t> </a:t>
            </a:r>
            <a:r>
              <a:rPr lang="en-US" altLang="en-US" b="1" dirty="0">
                <a:solidFill>
                  <a:srgbClr val="006699"/>
                </a:solidFill>
                <a:latin typeface="+mj-lt"/>
              </a:rPr>
              <a:t>partition</a:t>
            </a:r>
            <a:r>
              <a:rPr lang="en-US" altLang="en-US" b="1" dirty="0">
                <a:solidFill>
                  <a:srgbClr val="3366FF"/>
                </a:solidFill>
              </a:rPr>
              <a:t> </a:t>
            </a:r>
            <a:r>
              <a:rPr lang="en-US" altLang="en-US" dirty="0"/>
              <a:t>contains the OS, other partitions can hold other </a:t>
            </a:r>
            <a:r>
              <a:rPr lang="en-US" altLang="en-US" dirty="0" err="1"/>
              <a:t>Oses</a:t>
            </a:r>
            <a:r>
              <a:rPr lang="en-US" altLang="en-US" dirty="0"/>
              <a:t>, other file systems, or be raw</a:t>
            </a:r>
          </a:p>
          <a:p>
            <a:pPr lvl="1">
              <a:defRPr/>
            </a:pPr>
            <a:r>
              <a:rPr lang="en-US" altLang="en-US" b="1" dirty="0">
                <a:solidFill>
                  <a:srgbClr val="006699"/>
                </a:solidFill>
                <a:latin typeface="+mj-lt"/>
              </a:rPr>
              <a:t>Mounted</a:t>
            </a:r>
            <a:r>
              <a:rPr lang="en-US" altLang="en-US" dirty="0"/>
              <a:t> at boot time</a:t>
            </a:r>
          </a:p>
          <a:p>
            <a:pPr lvl="1">
              <a:defRPr/>
            </a:pPr>
            <a:r>
              <a:rPr lang="en-US" altLang="en-US" dirty="0"/>
              <a:t>Other partitions can mount automatically or manually</a:t>
            </a:r>
          </a:p>
          <a:p>
            <a:pPr>
              <a:defRPr/>
            </a:pPr>
            <a:r>
              <a:rPr lang="en-US" altLang="en-US" dirty="0"/>
              <a:t>At mount time, file system consistency checked</a:t>
            </a:r>
          </a:p>
          <a:p>
            <a:pPr lvl="1">
              <a:defRPr/>
            </a:pPr>
            <a:r>
              <a:rPr lang="en-US" altLang="en-US" dirty="0"/>
              <a:t>Is all metadata correct?</a:t>
            </a:r>
          </a:p>
          <a:p>
            <a:pPr lvl="2">
              <a:buFont typeface="Webdings" pitchFamily="2" charset="2"/>
              <a:buChar char="4"/>
              <a:defRPr/>
            </a:pPr>
            <a:r>
              <a:rPr lang="en-US" altLang="en-US" dirty="0"/>
              <a:t>If not, fix it, try again</a:t>
            </a:r>
          </a:p>
          <a:p>
            <a:pPr lvl="2">
              <a:buFont typeface="Webdings" pitchFamily="2" charset="2"/>
              <a:buChar char="4"/>
              <a:defRPr/>
            </a:pPr>
            <a:r>
              <a:rPr lang="en-US" altLang="en-US" dirty="0"/>
              <a:t>If yes, add to mount table, allow access</a:t>
            </a:r>
          </a:p>
          <a:p>
            <a:pPr>
              <a:defRPr/>
            </a:pPr>
            <a:r>
              <a:rPr lang="en-US" altLang="en-US" dirty="0"/>
              <a:t>Boot block can point to boot volume or boot loader set of blocks that contain enough code to know how to load the kernel from the file system</a:t>
            </a:r>
          </a:p>
          <a:p>
            <a:pPr lvl="1">
              <a:defRPr/>
            </a:pPr>
            <a:r>
              <a:rPr lang="en-US" altLang="en-US" dirty="0"/>
              <a:t>Or a boot management program for multi-</a:t>
            </a:r>
            <a:r>
              <a:rPr lang="en-US" altLang="en-US" dirty="0" err="1"/>
              <a:t>os</a:t>
            </a:r>
            <a:r>
              <a:rPr lang="en-US" altLang="en-US" dirty="0"/>
              <a:t> booting</a:t>
            </a:r>
          </a:p>
          <a:p>
            <a:pPr marL="0" indent="0">
              <a:buFont typeface="Monotype Sorts" pitchFamily="2" charset="2"/>
              <a:buNone/>
              <a:defRPr/>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1115890" y="14705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endParaRPr lang="en-US" altLang="en-US" sz="1400" dirty="0"/>
          </a:p>
          <a:p>
            <a:r>
              <a:rPr lang="en-US" altLang="en-US" dirty="0"/>
              <a:t>Raw disk access for apps that want to do their own block management, keep OS out of the way (databases for example)</a:t>
            </a:r>
          </a:p>
          <a:p>
            <a:r>
              <a:rPr lang="en-US" altLang="en-US" dirty="0"/>
              <a:t>Boot block initializes system</a:t>
            </a:r>
          </a:p>
          <a:p>
            <a:pPr lvl="1"/>
            <a:r>
              <a:rPr lang="en-US" altLang="en-US" dirty="0"/>
              <a:t>The bootstrap is stored in ROM, firmware</a:t>
            </a:r>
          </a:p>
          <a:p>
            <a:pPr lvl="1"/>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solidFill>
                  <a:srgbClr val="3366FF"/>
                </a:solidFill>
              </a:rPr>
              <a:t> </a:t>
            </a:r>
            <a:r>
              <a:rPr lang="en-US" altLang="en-US" dirty="0"/>
              <a:t>program stored in boot blocks of boot partition</a:t>
            </a:r>
          </a:p>
          <a:p>
            <a:r>
              <a:rPr lang="en-US" altLang="en-US" dirty="0"/>
              <a:t>Methods such as </a:t>
            </a:r>
            <a:r>
              <a:rPr lang="en-US" altLang="en-US" b="1" dirty="0">
                <a:solidFill>
                  <a:srgbClr val="006699"/>
                </a:solidFill>
                <a:latin typeface="+mj-lt"/>
              </a:rPr>
              <a:t>sector</a:t>
            </a:r>
            <a:r>
              <a:rPr lang="en-US" altLang="en-US" b="1" dirty="0">
                <a:solidFill>
                  <a:srgbClr val="3366FF"/>
                </a:solidFill>
              </a:rPr>
              <a:t> </a:t>
            </a:r>
            <a:r>
              <a:rPr lang="en-US" altLang="en-US" b="1" dirty="0">
                <a:solidFill>
                  <a:srgbClr val="006699"/>
                </a:solidFill>
                <a:latin typeface="+mj-lt"/>
              </a:rPr>
              <a:t>sparing</a:t>
            </a:r>
            <a:r>
              <a:rPr lang="en-US" altLang="en-US" dirty="0">
                <a:solidFill>
                  <a:srgbClr val="3366FF"/>
                </a:solidFill>
              </a:rPr>
              <a:t> </a:t>
            </a:r>
            <a:r>
              <a:rPr lang="en-US" altLang="en-US"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1651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142875"/>
            <a:ext cx="8229600" cy="591591"/>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4" y="1131923"/>
            <a:ext cx="6968702" cy="4506877"/>
          </a:xfrm>
        </p:spPr>
        <p:txBody>
          <a:bodyPr/>
          <a:lstStyle/>
          <a:p>
            <a:r>
              <a:rPr lang="en-US" altLang="en-US" dirty="0"/>
              <a:t>Computers access storage in three ways</a:t>
            </a:r>
          </a:p>
          <a:p>
            <a:pPr lvl="1"/>
            <a:r>
              <a:rPr lang="en-US" altLang="en-US" dirty="0"/>
              <a:t>Host-attached</a:t>
            </a:r>
          </a:p>
          <a:p>
            <a:pPr lvl="1"/>
            <a:r>
              <a:rPr lang="en-US" altLang="en-US" dirty="0"/>
              <a:t>Network-attached</a:t>
            </a:r>
          </a:p>
          <a:p>
            <a:pPr lvl="1"/>
            <a:r>
              <a:rPr lang="en-US" altLang="en-US" dirty="0"/>
              <a:t>Cloud</a:t>
            </a:r>
          </a:p>
          <a:p>
            <a:r>
              <a:rPr lang="en-US" altLang="en-US" dirty="0"/>
              <a:t>Host attached access through local I/O ports, using one of several technologies</a:t>
            </a:r>
          </a:p>
          <a:p>
            <a:pPr lvl="1"/>
            <a:r>
              <a:rPr lang="en-US" altLang="en-US" dirty="0"/>
              <a:t>To attach many devices, use storage busses such as USB, firewire, thunderbolt</a:t>
            </a:r>
          </a:p>
          <a:p>
            <a:pPr lvl="1"/>
            <a:r>
              <a:rPr lang="en-US" altLang="en-US" dirty="0"/>
              <a:t>High-end systems use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pPr lvl="2"/>
            <a:r>
              <a:rPr lang="en-US" altLang="en-US" dirty="0"/>
              <a:t>High-speed serial architecture using fibre or copper cables</a:t>
            </a:r>
          </a:p>
          <a:p>
            <a:pPr lvl="2"/>
            <a:r>
              <a:rPr lang="en-US" altLang="en-US"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139154"/>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17744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dirty="0"/>
              <a:t>Similar to NAS, provides access to storage across a network</a:t>
            </a:r>
          </a:p>
          <a:p>
            <a:pPr lvl="1"/>
            <a:r>
              <a:rPr lang="en-US" altLang="en-US" dirty="0"/>
              <a:t>Unlike NAS, accessed over the Internet or a WAN to remote data center</a:t>
            </a:r>
          </a:p>
          <a:p>
            <a:r>
              <a:rPr lang="en-US" altLang="en-US" dirty="0"/>
              <a:t>NAS presented as just another file system, while cloud storage is API based, with programs using the APIs to provide access</a:t>
            </a:r>
          </a:p>
          <a:p>
            <a:pPr lvl="1"/>
            <a:r>
              <a:rPr lang="en-US" altLang="en-US" dirty="0"/>
              <a:t>Examples include Dropbox, Amazon S3, Microsoft OneDrive, Apple iCloud</a:t>
            </a:r>
          </a:p>
          <a:p>
            <a:pPr lvl="1"/>
            <a:r>
              <a:rPr lang="en-US" altLang="en-US"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186973"/>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dirty="0"/>
              <a:t>Can just attach disks, or arrays of disks</a:t>
            </a:r>
          </a:p>
          <a:p>
            <a:r>
              <a:rPr lang="en-US" altLang="en-US" dirty="0"/>
              <a:t>Avoids the NAS drawback of using network bandwidth</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etc.)</a:t>
            </a:r>
          </a:p>
          <a:p>
            <a:pPr lvl="1"/>
            <a:r>
              <a:rPr lang="en-US" altLang="en-US" dirty="0"/>
              <a:t>A few to thousands of disks</a:t>
            </a:r>
          </a:p>
          <a:p>
            <a:pPr lvl="1"/>
            <a:r>
              <a:rPr lang="en-US" altLang="en-US" dirty="0"/>
              <a:t>RAID, hot spares, hot swap (discussed later)</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deduplication, </a:t>
            </a:r>
            <a:r>
              <a:rPr lang="en-US" altLang="en-US" dirty="0" err="1"/>
              <a:t>etc</a:t>
            </a:r>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15363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081088"/>
            <a:ext cx="7708739" cy="4530725"/>
          </a:xfrm>
        </p:spPr>
        <p:txBody>
          <a:bodyPr/>
          <a:lstStyle/>
          <a:p>
            <a:r>
              <a:rPr lang="en-US" altLang="en-US" dirty="0"/>
              <a:t>Common in large storage environments</a:t>
            </a:r>
            <a:endParaRPr lang="en-US" altLang="en-US" sz="800" dirty="0"/>
          </a:p>
          <a:p>
            <a:r>
              <a:rPr lang="en-US" altLang="en-US"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000250"/>
            <a:ext cx="5614988"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00255"/>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8" y="1233488"/>
            <a:ext cx="4376701"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66" y="2066925"/>
            <a:ext cx="3110384"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313238"/>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A Storage Array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372714" y="147680"/>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984741"/>
            <a:ext cx="7683501" cy="5272196"/>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142875"/>
            <a:ext cx="7761288" cy="606425"/>
          </a:xfrm>
        </p:spPr>
        <p:txBody>
          <a:bodyPr/>
          <a:lstStyle/>
          <a:p>
            <a:pPr eaLnBrk="1" hangingPunct="1"/>
            <a:r>
              <a:rPr lang="en-US" altLang="en-US" dirty="0"/>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071563"/>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149843"/>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t>Striped mirrors (</a:t>
            </a:r>
            <a:r>
              <a:rPr lang="en-US" altLang="en-US" b="1" dirty="0">
                <a:solidFill>
                  <a:srgbClr val="006699"/>
                </a:solidFill>
                <a:latin typeface="+mj-lt"/>
              </a:rPr>
              <a:t>RAID 1+0</a:t>
            </a:r>
            <a:r>
              <a:rPr lang="en-US" altLang="en-US" dirty="0"/>
              <a:t>) or mirrored stripes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50" y="1209905"/>
            <a:ext cx="7204076" cy="4447945"/>
          </a:xfrm>
        </p:spPr>
        <p:txBody>
          <a:bodyPr/>
          <a:lstStyle/>
          <a:p>
            <a:r>
              <a:rPr lang="en-US" altLang="en-US" dirty="0"/>
              <a:t>Regardless of where RAID implemented, other useful features can be added</a:t>
            </a:r>
          </a:p>
          <a:p>
            <a:r>
              <a:rPr lang="en-US" altLang="en-US" b="1" dirty="0">
                <a:solidFill>
                  <a:srgbClr val="006699"/>
                </a:solidFill>
                <a:latin typeface="+mj-lt"/>
              </a:rPr>
              <a:t>Snapshot</a:t>
            </a:r>
            <a:r>
              <a:rPr lang="en-US" altLang="en-US" dirty="0"/>
              <a:t> is a view of file system before a set of changes take place (i.e., at a point in time)</a:t>
            </a:r>
          </a:p>
          <a:p>
            <a:pPr lvl="1"/>
            <a:r>
              <a:rPr lang="en-US" altLang="en-US" dirty="0"/>
              <a:t>More in Ch 12</a:t>
            </a:r>
          </a:p>
          <a:p>
            <a:r>
              <a:rPr lang="en-US" altLang="en-US" dirty="0"/>
              <a:t>Replication is automatic duplication of writes between separate sites</a:t>
            </a:r>
          </a:p>
          <a:p>
            <a:pPr lvl="1"/>
            <a:r>
              <a:rPr lang="en-US" altLang="en-US" dirty="0"/>
              <a:t>For redundancy and disaster recovery</a:t>
            </a:r>
          </a:p>
          <a:p>
            <a:pPr lvl="1"/>
            <a:r>
              <a:rPr lang="en-US" altLang="en-US" dirty="0"/>
              <a:t>Can be synchronous or asynchronous</a:t>
            </a:r>
          </a:p>
          <a:p>
            <a:r>
              <a:rPr lang="en-US" altLang="en-US" dirty="0"/>
              <a:t>Hot spare disk is unused, automatically used by RAID production if a disk fails to replace the failed disk and rebuild the RAID set if possible</a:t>
            </a:r>
          </a:p>
          <a:p>
            <a:pPr lvl="1"/>
            <a:r>
              <a:rPr lang="en-US" altLang="en-US"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165524"/>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sz="1600" dirty="0"/>
              <a:t>RAID alone does not prevent or detect data corruption or other errors, just disk failures</a:t>
            </a:r>
          </a:p>
          <a:p>
            <a:r>
              <a:rPr lang="en-US" altLang="en-US" sz="1600" dirty="0"/>
              <a:t>Solaris ZFS adds </a:t>
            </a:r>
            <a:r>
              <a:rPr lang="en-US" altLang="en-US" sz="1600" b="1" dirty="0">
                <a:solidFill>
                  <a:srgbClr val="006699"/>
                </a:solidFill>
                <a:latin typeface="+mj-lt"/>
              </a:rPr>
              <a:t>checksums</a:t>
            </a:r>
            <a:r>
              <a:rPr lang="en-US" altLang="en-US" sz="1600" dirty="0">
                <a:solidFill>
                  <a:srgbClr val="3366FF"/>
                </a:solidFill>
              </a:rPr>
              <a:t> </a:t>
            </a:r>
            <a:r>
              <a:rPr lang="en-US" altLang="en-US" sz="1600" dirty="0"/>
              <a:t>of all data and metadata</a:t>
            </a:r>
          </a:p>
          <a:p>
            <a:r>
              <a:rPr lang="en-US" altLang="en-US" sz="1600" dirty="0"/>
              <a:t>Checksums kept with pointer to object, to detect if object is the right one and whether it changed</a:t>
            </a:r>
          </a:p>
          <a:p>
            <a:r>
              <a:rPr lang="en-US" altLang="en-US" sz="1600" dirty="0"/>
              <a:t>Can detect and correct data and metadata corruption</a:t>
            </a:r>
          </a:p>
          <a:p>
            <a:r>
              <a:rPr lang="en-US" altLang="en-US" sz="1600" dirty="0"/>
              <a:t>ZFS also removes volumes, partitions</a:t>
            </a:r>
          </a:p>
          <a:p>
            <a:pPr lvl="1"/>
            <a:r>
              <a:rPr lang="en-US" altLang="en-US" sz="1600" dirty="0"/>
              <a:t>Disks allocated in </a:t>
            </a:r>
            <a:r>
              <a:rPr lang="en-US" altLang="en-US" sz="1600" b="1" dirty="0">
                <a:solidFill>
                  <a:srgbClr val="006699"/>
                </a:solidFill>
                <a:latin typeface="+mj-lt"/>
              </a:rPr>
              <a:t>pools</a:t>
            </a:r>
          </a:p>
          <a:p>
            <a:pPr lvl="1"/>
            <a:r>
              <a:rPr lang="en-US" altLang="en-US" sz="1600" dirty="0"/>
              <a:t>Filesystems with a pool share that pool, use and release space like </a:t>
            </a:r>
            <a:r>
              <a:rPr lang="en-US" altLang="ja-JP" sz="1600" b="1" dirty="0">
                <a:latin typeface="Courier New" panose="02070309020205020404" pitchFamily="49" charset="0"/>
                <a:cs typeface="Courier New" panose="02070309020205020404" pitchFamily="49" charset="0"/>
              </a:rPr>
              <a:t>malloc()</a:t>
            </a:r>
            <a:r>
              <a:rPr lang="en-US" altLang="ja-JP" sz="1600" dirty="0"/>
              <a:t> and </a:t>
            </a:r>
            <a:r>
              <a:rPr lang="en-US" altLang="ja-JP" sz="1600" b="1" dirty="0">
                <a:latin typeface="Courier New" panose="02070309020205020404" pitchFamily="49" charset="0"/>
                <a:cs typeface="Courier New" panose="02070309020205020404" pitchFamily="49" charset="0"/>
              </a:rPr>
              <a:t>free()</a:t>
            </a:r>
            <a:r>
              <a:rPr lang="en-US" altLang="ja-JP" sz="1600" dirty="0"/>
              <a:t> memory allocate / release calls</a:t>
            </a:r>
          </a:p>
          <a:p>
            <a:pPr lvl="1">
              <a:buFont typeface="Monotype Sorts" pitchFamily="-84" charset="2"/>
              <a:buNone/>
            </a:pPr>
            <a:endParaRPr lang="en-US" altLang="en-US" sz="1600"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1363" y="1571625"/>
            <a:ext cx="2816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19838" y="4335463"/>
            <a:ext cx="3079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00" dirty="0"/>
              <a:t>ZFS checksums all metadata and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5" y="1157289"/>
            <a:ext cx="6932498" cy="4434620"/>
          </a:xfrm>
        </p:spPr>
        <p:txBody>
          <a:bodyPr/>
          <a:lstStyle/>
          <a:p>
            <a:r>
              <a:rPr lang="en-US" altLang="en-US" dirty="0"/>
              <a:t>General-purpose computing, file systems not sufficient for very large scale</a:t>
            </a:r>
          </a:p>
          <a:p>
            <a:r>
              <a:rPr lang="en-US" altLang="en-US" dirty="0"/>
              <a:t>Another approach – start with a storage pool and place objects in it</a:t>
            </a:r>
          </a:p>
          <a:p>
            <a:pPr lvl="1"/>
            <a:r>
              <a:rPr lang="en-US" altLang="en-US" dirty="0"/>
              <a:t>Object just a container of </a:t>
            </a:r>
            <a:r>
              <a:rPr lang="en-US" altLang="en-US" b="1" dirty="0">
                <a:solidFill>
                  <a:srgbClr val="006699"/>
                </a:solidFill>
                <a:latin typeface="+mj-lt"/>
              </a:rPr>
              <a:t>data</a:t>
            </a:r>
          </a:p>
          <a:p>
            <a:pPr lvl="1"/>
            <a:r>
              <a:rPr lang="en-US" altLang="en-US" dirty="0"/>
              <a:t>No way to navigate the pool to find objects (no directory structures, few services</a:t>
            </a:r>
          </a:p>
          <a:p>
            <a:pPr lvl="1"/>
            <a:r>
              <a:rPr lang="en-US" altLang="en-US" dirty="0"/>
              <a:t>Computer-oriented, not user-oriented</a:t>
            </a:r>
          </a:p>
          <a:p>
            <a:r>
              <a:rPr lang="en-US" altLang="en-US" dirty="0"/>
              <a:t>Typical sequence</a:t>
            </a:r>
          </a:p>
          <a:p>
            <a:pPr lvl="1"/>
            <a:r>
              <a:rPr lang="en-US" altLang="en-US" dirty="0"/>
              <a:t>Create an object within the pool, receive an object ID</a:t>
            </a:r>
          </a:p>
          <a:p>
            <a:pPr lvl="1"/>
            <a:r>
              <a:rPr lang="en-US" altLang="en-US" dirty="0"/>
              <a:t>Access object via that ID</a:t>
            </a:r>
          </a:p>
          <a:p>
            <a:pPr lvl="1"/>
            <a:r>
              <a:rPr lang="en-US" altLang="en-US"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dirty="0"/>
              <a:t>Object storage management software like </a:t>
            </a:r>
            <a:r>
              <a:rPr lang="en-US" altLang="en-US" b="1" dirty="0">
                <a:solidFill>
                  <a:srgbClr val="006699"/>
                </a:solidFill>
                <a:latin typeface="+mj-lt"/>
              </a:rPr>
              <a:t>Hadoop</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HDFS</a:t>
            </a:r>
            <a:r>
              <a:rPr lang="en-US" altLang="en-US" dirty="0"/>
              <a:t>) and </a:t>
            </a:r>
            <a:r>
              <a:rPr lang="en-US" altLang="en-US" b="1" dirty="0" err="1">
                <a:solidFill>
                  <a:srgbClr val="006699"/>
                </a:solidFill>
                <a:latin typeface="+mj-lt"/>
              </a:rPr>
              <a:t>Ceph</a:t>
            </a:r>
            <a:r>
              <a:rPr lang="en-US" altLang="en-US" dirty="0"/>
              <a:t> determine where to store objects, manages protection</a:t>
            </a:r>
          </a:p>
          <a:p>
            <a:pPr lvl="1"/>
            <a:r>
              <a:rPr lang="en-US" altLang="en-US" dirty="0"/>
              <a:t>Typically by storing N copies, across N systems, in the object storage cluster</a:t>
            </a:r>
          </a:p>
          <a:p>
            <a:pPr lvl="1"/>
            <a:r>
              <a:rPr lang="en-US" altLang="en-US" b="1" dirty="0">
                <a:solidFill>
                  <a:srgbClr val="006699"/>
                </a:solidFill>
                <a:latin typeface="+mj-lt"/>
              </a:rPr>
              <a:t>Horizontally</a:t>
            </a:r>
            <a:r>
              <a:rPr lang="en-US" altLang="en-US" b="1" dirty="0">
                <a:solidFill>
                  <a:srgbClr val="3366FF"/>
                </a:solidFill>
              </a:rPr>
              <a:t> </a:t>
            </a:r>
            <a:r>
              <a:rPr lang="en-US" altLang="en-US" b="1" dirty="0">
                <a:solidFill>
                  <a:srgbClr val="006699"/>
                </a:solidFill>
                <a:latin typeface="+mj-lt"/>
              </a:rPr>
              <a:t>scalable</a:t>
            </a:r>
          </a:p>
          <a:p>
            <a:pPr lvl="1"/>
            <a:r>
              <a:rPr lang="en-US" altLang="en-US" b="1" dirty="0">
                <a:solidFill>
                  <a:srgbClr val="006699"/>
                </a:solidFill>
                <a:latin typeface="+mj-lt"/>
              </a:rPr>
              <a:t>Content</a:t>
            </a:r>
            <a:r>
              <a:rPr lang="en-US" altLang="en-US" b="1" dirty="0">
                <a:solidFill>
                  <a:srgbClr val="3366FF"/>
                </a:solidFill>
              </a:rPr>
              <a:t> </a:t>
            </a:r>
            <a:r>
              <a:rPr lang="en-US" altLang="en-US" b="1" dirty="0">
                <a:solidFill>
                  <a:srgbClr val="006699"/>
                </a:solidFill>
                <a:latin typeface="+mj-lt"/>
              </a:rPr>
              <a:t>addressable</a:t>
            </a:r>
            <a:r>
              <a:rPr lang="en-US" altLang="en-US" dirty="0"/>
              <a:t>, </a:t>
            </a:r>
            <a:r>
              <a:rPr lang="en-US" altLang="en-US"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1C61A9A-3B9F-4159-ACB6-994F24302FA5}"/>
              </a:ext>
            </a:extLst>
          </p:cNvPr>
          <p:cNvSpPr>
            <a:spLocks noGrp="1" noChangeArrowheads="1"/>
          </p:cNvSpPr>
          <p:nvPr>
            <p:ph type="title"/>
          </p:nvPr>
        </p:nvSpPr>
        <p:spPr>
          <a:xfrm>
            <a:off x="778743" y="124835"/>
            <a:ext cx="8304963" cy="576262"/>
          </a:xfrm>
        </p:spPr>
        <p:txBody>
          <a:bodyPr/>
          <a:lstStyle/>
          <a:p>
            <a:pPr eaLnBrk="1" hangingPunct="1"/>
            <a:r>
              <a:rPr lang="en-US" altLang="en-US" dirty="0"/>
              <a:t>Moving-head Disk Mechanism</a:t>
            </a:r>
          </a:p>
        </p:txBody>
      </p:sp>
      <p:pic>
        <p:nvPicPr>
          <p:cNvPr id="3" name="Picture 1" descr="10_01.pdf">
            <a:extLst>
              <a:ext uri="{FF2B5EF4-FFF2-40B4-BE49-F238E27FC236}">
                <a16:creationId xmlns:a16="http://schemas.microsoft.com/office/drawing/2014/main" id="{95F74948-CC27-42BE-988B-DD6654AC4F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539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167919"/>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946238"/>
            <a:ext cx="7565615" cy="46908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date, quickly, by reading/writing to RAM drive</a:t>
            </a:r>
          </a:p>
          <a:p>
            <a:endParaRPr lang="en-US" altLang="en-US" dirty="0"/>
          </a:p>
        </p:txBody>
      </p:sp>
    </p:spTree>
    <p:extLst>
      <p:ext uri="{BB962C8B-B14F-4D97-AF65-F5344CB8AC3E}">
        <p14:creationId xmlns:p14="http://schemas.microsoft.com/office/powerpoint/2010/main" val="1961821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1C61A9A-3B9F-4159-ACB6-994F24302FA5}"/>
              </a:ext>
            </a:extLst>
          </p:cNvPr>
          <p:cNvSpPr>
            <a:spLocks noGrp="1" noChangeArrowheads="1"/>
          </p:cNvSpPr>
          <p:nvPr>
            <p:ph type="title"/>
          </p:nvPr>
        </p:nvSpPr>
        <p:spPr>
          <a:xfrm>
            <a:off x="457200" y="104739"/>
            <a:ext cx="8229600" cy="576262"/>
          </a:xfrm>
        </p:spPr>
        <p:txBody>
          <a:bodyPr/>
          <a:lstStyle/>
          <a:p>
            <a:pPr eaLnBrk="1" hangingPunct="1"/>
            <a:r>
              <a:rPr lang="en-US" altLang="en-US" dirty="0"/>
              <a:t>X</a:t>
            </a:r>
          </a:p>
        </p:txBody>
      </p:sp>
    </p:spTree>
    <p:extLst>
      <p:ext uri="{BB962C8B-B14F-4D97-AF65-F5344CB8AC3E}">
        <p14:creationId xmlns:p14="http://schemas.microsoft.com/office/powerpoint/2010/main" val="414858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014888"/>
            <a:ext cx="4585296" cy="4647904"/>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6157" y="1805940"/>
            <a:ext cx="3138438" cy="209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111162"/>
            <a:ext cx="8229600" cy="555290"/>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975611"/>
            <a:ext cx="7485228" cy="5073497"/>
          </a:xfrm>
        </p:spPr>
        <p:txBody>
          <a:bodyPr/>
          <a:lstStyle/>
          <a:p>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Latency</a:t>
            </a:r>
            <a:r>
              <a:rPr lang="en-US" altLang="en-US" b="1" dirty="0">
                <a:solidFill>
                  <a:srgbClr val="3366FF"/>
                </a:solidFill>
              </a:rPr>
              <a:t> </a:t>
            </a:r>
            <a:r>
              <a:rPr lang="en-US" altLang="en-US" dirty="0"/>
              <a:t>= </a:t>
            </a:r>
            <a:r>
              <a:rPr lang="en-US" altLang="en-US" b="1" dirty="0">
                <a:solidFill>
                  <a:srgbClr val="006699"/>
                </a:solidFill>
                <a:latin typeface="+mj-lt"/>
              </a:rPr>
              <a:t>Average</a:t>
            </a:r>
            <a:r>
              <a:rPr lang="en-US" altLang="en-US" b="1" dirty="0">
                <a:solidFill>
                  <a:srgbClr val="3366FF"/>
                </a:solidFill>
              </a:rPr>
              <a:t> </a:t>
            </a:r>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dirty="0"/>
              <a:t>= average seek time + average latency (milliseconds)</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A952FB-A2C1-4623-8C4E-DC38532995C7}"/>
              </a:ext>
            </a:extLst>
          </p:cNvPr>
          <p:cNvSpPr>
            <a:spLocks noGrp="1" noChangeArrowheads="1"/>
          </p:cNvSpPr>
          <p:nvPr>
            <p:ph type="title"/>
          </p:nvPr>
        </p:nvSpPr>
        <p:spPr>
          <a:xfrm>
            <a:off x="999807" y="104775"/>
            <a:ext cx="8229600" cy="576263"/>
          </a:xfrm>
        </p:spPr>
        <p:txBody>
          <a:bodyPr/>
          <a:lstStyle/>
          <a:p>
            <a:r>
              <a:rPr lang="en-US" altLang="en-US" dirty="0"/>
              <a:t>The First Commercial Disk Drive</a:t>
            </a:r>
          </a:p>
        </p:txBody>
      </p:sp>
      <p:pic>
        <p:nvPicPr>
          <p:cNvPr id="5" name="Picture 2">
            <a:extLst>
              <a:ext uri="{FF2B5EF4-FFF2-40B4-BE49-F238E27FC236}">
                <a16:creationId xmlns:a16="http://schemas.microsoft.com/office/drawing/2014/main" id="{95FF236D-155A-4B61-9055-49EE41B517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16:creationId xmlns:a16="http://schemas.microsoft.com/office/drawing/2014/main" id="{3C499A1E-B67A-4F78-A51F-5957E6CDA1AF}"/>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extLst>
      <p:ext uri="{BB962C8B-B14F-4D97-AF65-F5344CB8AC3E}">
        <p14:creationId xmlns:p14="http://schemas.microsoft.com/office/powerpoint/2010/main" val="145098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698359" y="161534"/>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984744"/>
            <a:ext cx="7714406" cy="4329945"/>
          </a:xfrm>
        </p:spPr>
        <p:txBody>
          <a:bodyPr/>
          <a:lstStyle/>
          <a:p>
            <a:r>
              <a:rPr lang="en-US" altLang="en-US" dirty="0"/>
              <a:t>If it is like disk-drive, it is called </a:t>
            </a:r>
            <a:r>
              <a:rPr lang="en-US" altLang="en-US" b="1" dirty="0">
                <a:solidFill>
                  <a:srgbClr val="006699"/>
                </a:solidFill>
                <a:latin typeface="+mj-lt"/>
              </a:rPr>
              <a:t>solid-state</a:t>
            </a:r>
            <a:r>
              <a:rPr lang="en-US" altLang="en-US" b="1" dirty="0">
                <a:solidFill>
                  <a:srgbClr val="3366FF"/>
                </a:solidFill>
              </a:rPr>
              <a:t> </a:t>
            </a:r>
            <a:r>
              <a:rPr lang="en-US" altLang="en-US" b="1" dirty="0">
                <a:solidFill>
                  <a:srgbClr val="006699"/>
                </a:solidFill>
                <a:latin typeface="+mj-lt"/>
              </a:rPr>
              <a:t>disks</a:t>
            </a:r>
            <a:r>
              <a:rPr lang="en-US" altLang="en-US" b="1" dirty="0">
                <a:solidFill>
                  <a:srgbClr val="3366FF"/>
                </a:solidFill>
              </a:rPr>
              <a:t> </a:t>
            </a:r>
            <a:r>
              <a:rPr lang="en-US" altLang="en-US" dirty="0"/>
              <a:t>(</a:t>
            </a:r>
            <a:r>
              <a:rPr lang="en-US" altLang="en-US" b="1" dirty="0">
                <a:solidFill>
                  <a:srgbClr val="006699"/>
                </a:solidFill>
                <a:latin typeface="+mj-lt"/>
              </a:rPr>
              <a:t>SSDs</a:t>
            </a:r>
            <a:r>
              <a:rPr lang="en-US" altLang="en-US" dirty="0"/>
              <a:t>)</a:t>
            </a:r>
          </a:p>
          <a:p>
            <a:r>
              <a:rPr lang="en-US" altLang="en-US" dirty="0"/>
              <a:t>Other forms include </a:t>
            </a:r>
            <a:r>
              <a:rPr lang="en-US" altLang="en-US" b="1" dirty="0">
                <a:solidFill>
                  <a:srgbClr val="006699"/>
                </a:solidFill>
                <a:latin typeface="+mj-lt"/>
              </a:rPr>
              <a:t>USB</a:t>
            </a:r>
            <a:r>
              <a:rPr lang="en-US" altLang="en-US" b="1" dirty="0">
                <a:solidFill>
                  <a:srgbClr val="3366FF"/>
                </a:solidFill>
              </a:rPr>
              <a:t> </a:t>
            </a:r>
            <a:r>
              <a:rPr lang="en-US" altLang="en-US" b="1" dirty="0">
                <a:solidFill>
                  <a:srgbClr val="006699"/>
                </a:solidFill>
                <a:latin typeface="+mj-lt"/>
              </a:rPr>
              <a:t>drives</a:t>
            </a:r>
            <a:r>
              <a:rPr lang="en-US" altLang="en-US" dirty="0"/>
              <a:t> (thumb drive, flash drive), DRAM disk replacements, surface-mounted on motherboards, and main storage in devices like smartphones</a:t>
            </a:r>
          </a:p>
          <a:p>
            <a:r>
              <a:rPr lang="en-US" altLang="en-US" dirty="0"/>
              <a:t>Can be more reliable than HDDs</a:t>
            </a:r>
          </a:p>
          <a:p>
            <a:r>
              <a:rPr lang="en-US" altLang="en-US" dirty="0"/>
              <a:t>More expensive per MB</a:t>
            </a:r>
          </a:p>
          <a:p>
            <a:r>
              <a:rPr lang="en-US" altLang="en-US" dirty="0"/>
              <a:t>Maybe have shorter life span – need careful management</a:t>
            </a:r>
          </a:p>
          <a:p>
            <a:r>
              <a:rPr lang="en-US" altLang="en-US" dirty="0"/>
              <a:t>Less capacity</a:t>
            </a:r>
          </a:p>
          <a:p>
            <a:r>
              <a:rPr lang="en-US" altLang="en-US" dirty="0"/>
              <a:t>But much faster</a:t>
            </a:r>
          </a:p>
          <a:p>
            <a:r>
              <a:rPr lang="en-US" altLang="en-US" dirty="0"/>
              <a:t>Busses can be too slow </a:t>
            </a:r>
            <a:r>
              <a:rPr lang="en-US" altLang="en-US" dirty="0">
                <a:sym typeface="Wingdings" panose="05000000000000000000" pitchFamily="2" charset="2"/>
              </a:rPr>
              <a:t> </a:t>
            </a:r>
            <a:r>
              <a:rPr lang="en-US" altLang="en-US" dirty="0"/>
              <a:t>connect directly to PCI for example</a:t>
            </a:r>
          </a:p>
          <a:p>
            <a:r>
              <a:rPr lang="en-US" altLang="en-US" dirty="0"/>
              <a:t>No moving parts, so no seek time or rotational latency</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13938</TotalTime>
  <Words>3557</Words>
  <Application>Microsoft Office PowerPoint</Application>
  <PresentationFormat>On-screen Show (4:3)</PresentationFormat>
  <Paragraphs>405</Paragraphs>
  <Slides>51</Slides>
  <Notes>40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vt:lpstr>
      <vt:lpstr>Monotype Sorts</vt:lpstr>
      <vt:lpstr>Times New Roman</vt:lpstr>
      <vt:lpstr>Verdana</vt:lpstr>
      <vt:lpstr>Webdings</vt:lpstr>
      <vt:lpstr>Wingdings</vt:lpstr>
      <vt:lpstr>os-8</vt:lpstr>
      <vt:lpstr>Chapter 11:  Mass-Storage Systems</vt:lpstr>
      <vt:lpstr>Outline</vt:lpstr>
      <vt:lpstr>Objectives</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Structure</vt:lpstr>
      <vt:lpstr>Disk Attachment</vt:lpstr>
      <vt:lpstr>Address Mapping</vt:lpstr>
      <vt:lpstr>HDD Scheduling</vt:lpstr>
      <vt:lpstr>Disk I/O request</vt:lpstr>
      <vt:lpstr>Queue Management </vt:lpstr>
      <vt:lpstr>Disk Scheduling Algorithms</vt:lpstr>
      <vt:lpstr>First-come First-Serve (FCFS)</vt:lpstr>
      <vt:lpstr>Shortest Seek Time First (SSTF)</vt:lpstr>
      <vt:lpstr>SCAN Algorithm</vt:lpstr>
      <vt:lpstr>Circular Scan (C-SCAN)</vt:lpstr>
      <vt:lpstr>C-SCAN Example</vt:lpstr>
      <vt:lpstr>Selecting a Disk-Scheduling Algorithm</vt:lpstr>
      <vt:lpstr>Disk-Scheduling in UNIX</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lpstr>Volatile Memory</vt:lpstr>
      <vt:lpstr>X</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Silberschatz, Avi</cp:lastModifiedBy>
  <cp:revision>296</cp:revision>
  <cp:lastPrinted>2001-06-14T13:58:17Z</cp:lastPrinted>
  <dcterms:created xsi:type="dcterms:W3CDTF">2011-01-13T23:43:38Z</dcterms:created>
  <dcterms:modified xsi:type="dcterms:W3CDTF">2021-04-13T11:42:05Z</dcterms:modified>
</cp:coreProperties>
</file>